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68"/>
  </p:notesMasterIdLst>
  <p:handoutMasterIdLst>
    <p:handoutMasterId r:id="rId69"/>
  </p:handoutMasterIdLst>
  <p:sldIdLst>
    <p:sldId id="256" r:id="rId2"/>
    <p:sldId id="272" r:id="rId3"/>
    <p:sldId id="298" r:id="rId4"/>
    <p:sldId id="299" r:id="rId5"/>
    <p:sldId id="300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20" r:id="rId17"/>
    <p:sldId id="322" r:id="rId18"/>
    <p:sldId id="327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62" r:id="rId52"/>
    <p:sldId id="363" r:id="rId53"/>
    <p:sldId id="364" r:id="rId54"/>
    <p:sldId id="365" r:id="rId55"/>
    <p:sldId id="366" r:id="rId56"/>
    <p:sldId id="367" r:id="rId57"/>
    <p:sldId id="368" r:id="rId58"/>
    <p:sldId id="369" r:id="rId59"/>
    <p:sldId id="371" r:id="rId60"/>
    <p:sldId id="372" r:id="rId61"/>
    <p:sldId id="373" r:id="rId62"/>
    <p:sldId id="374" r:id="rId63"/>
    <p:sldId id="375" r:id="rId64"/>
    <p:sldId id="376" r:id="rId65"/>
    <p:sldId id="377" r:id="rId66"/>
    <p:sldId id="292" r:id="rId6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CC00CC"/>
    <a:srgbClr val="FF0066"/>
    <a:srgbClr val="FF9933"/>
    <a:srgbClr val="FFCCFF"/>
    <a:srgbClr val="CCFF66"/>
    <a:srgbClr val="FF6600"/>
    <a:srgbClr val="FFFF66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0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/>
          </p:nvPr>
        </p:nvSpPr>
        <p:spPr>
          <a:xfrm>
            <a:off x="755651" y="304800"/>
            <a:ext cx="10678583" cy="571500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B9EA-C343-4F5E-ADB1-1248E263416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843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1CEB2E-E502-655F-E75F-B64434B6D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4377" y="980728"/>
            <a:ext cx="4959870" cy="4568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1464" y="2314347"/>
            <a:ext cx="936104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9 : Requirement</a:t>
            </a:r>
            <a:endParaRPr lang="th-TH" altLang="th-TH" sz="5400" b="1" dirty="0">
              <a:solidFill>
                <a:srgbClr val="0070C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737360"/>
            <a:ext cx="9570720" cy="408663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กำหนดความต้องการ</a:t>
            </a: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(Requirement Specification)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นิยามความต้องการของระบบ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กำหนดความต้องการด้านระบบ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แจกแจงในรูปแบบเอกสาร</a:t>
            </a:r>
          </a:p>
          <a:p>
            <a:pPr eaLnBrk="1" hangingPunct="1"/>
            <a:r>
              <a:rPr lang="th-TH" sz="36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ตรวจสอบความต้องการ</a:t>
            </a:r>
            <a:r>
              <a:rPr lang="en-US" sz="36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(Requirement Validation)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ทบทวนเอกสารทั้งหมด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ตรวจสอบความสมบูรณ์</a:t>
            </a:r>
          </a:p>
          <a:p>
            <a:pPr lvl="1" eaLnBrk="1" hangingPunct="1"/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ตรงตามเป้าหมายของการพัฒนาซอฟท์แวร์</a:t>
            </a:r>
          </a:p>
        </p:txBody>
      </p:sp>
    </p:spTree>
    <p:extLst>
      <p:ext uri="{BB962C8B-B14F-4D97-AF65-F5344CB8AC3E}">
        <p14:creationId xmlns:p14="http://schemas.microsoft.com/office/powerpoint/2010/main" val="401475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82368230"/>
              </p:ext>
            </p:extLst>
          </p:nvPr>
        </p:nvGraphicFramePr>
        <p:xfrm>
          <a:off x="2927350" y="404664"/>
          <a:ext cx="6214324" cy="6453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090892" imgH="3210590" progId="">
                  <p:embed/>
                </p:oleObj>
              </mc:Choice>
              <mc:Fallback>
                <p:oleObj name="Visio" r:id="rId2" imgW="3090892" imgH="3210590" progId="">
                  <p:embed/>
                  <p:pic>
                    <p:nvPicPr>
                      <p:cNvPr id="2150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404664"/>
                        <a:ext cx="6214324" cy="6453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5612234" y="499417"/>
            <a:ext cx="204567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Requirements</a:t>
            </a:r>
          </a:p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Specification and </a:t>
            </a:r>
          </a:p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modeling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>
            <a:off x="4675336" y="1480957"/>
            <a:ext cx="13922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 Requirements</a:t>
            </a:r>
          </a:p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Specification</a:t>
            </a:r>
          </a:p>
        </p:txBody>
      </p:sp>
      <p:sp>
        <p:nvSpPr>
          <p:cNvPr id="21509" name="Text Box 12"/>
          <p:cNvSpPr txBox="1">
            <a:spLocks noChangeArrowheads="1"/>
          </p:cNvSpPr>
          <p:nvPr/>
        </p:nvSpPr>
        <p:spPr bwMode="auto">
          <a:xfrm>
            <a:off x="5324837" y="2585538"/>
            <a:ext cx="16568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Business Requirements</a:t>
            </a:r>
          </a:p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Specification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4657687" y="3128569"/>
            <a:ext cx="10540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User </a:t>
            </a:r>
          </a:p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Requirements</a:t>
            </a:r>
          </a:p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Elicitation</a:t>
            </a:r>
          </a:p>
        </p:txBody>
      </p:sp>
      <p:sp>
        <p:nvSpPr>
          <p:cNvPr id="21511" name="Text Box 18"/>
          <p:cNvSpPr txBox="1">
            <a:spLocks noChangeArrowheads="1"/>
          </p:cNvSpPr>
          <p:nvPr/>
        </p:nvSpPr>
        <p:spPr bwMode="auto">
          <a:xfrm>
            <a:off x="3433725" y="2480869"/>
            <a:ext cx="10540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System </a:t>
            </a:r>
          </a:p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Requirements</a:t>
            </a:r>
          </a:p>
          <a:p>
            <a:pPr algn="ctr"/>
            <a:r>
              <a:rPr lang="en-US" sz="2400" b="1">
                <a:latin typeface="SP SUAN DUSIT" panose="02000000000000000000" pitchFamily="2" charset="0"/>
                <a:cs typeface="SP SUAN DUSIT" panose="02000000000000000000" pitchFamily="2" charset="0"/>
              </a:rPr>
              <a:t>Elicitation</a:t>
            </a:r>
          </a:p>
        </p:txBody>
      </p:sp>
      <p:sp>
        <p:nvSpPr>
          <p:cNvPr id="21512" name="Text Box 19"/>
          <p:cNvSpPr txBox="1">
            <a:spLocks noChangeArrowheads="1"/>
          </p:cNvSpPr>
          <p:nvPr/>
        </p:nvSpPr>
        <p:spPr bwMode="auto">
          <a:xfrm>
            <a:off x="7072313" y="3175948"/>
            <a:ext cx="9944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Feasibility</a:t>
            </a:r>
          </a:p>
          <a:p>
            <a:pPr algn="ctr"/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Study</a:t>
            </a:r>
            <a:endParaRPr lang="en-US" sz="2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13" name="Text Box 22"/>
          <p:cNvSpPr txBox="1">
            <a:spLocks noChangeArrowheads="1"/>
          </p:cNvSpPr>
          <p:nvPr/>
        </p:nvSpPr>
        <p:spPr bwMode="auto">
          <a:xfrm>
            <a:off x="7318375" y="4312458"/>
            <a:ext cx="113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SP SUAN DUSIT" panose="02000000000000000000" pitchFamily="2" charset="0"/>
                <a:cs typeface="SP SUAN DUSIT" panose="02000000000000000000" pitchFamily="2" charset="0"/>
              </a:rPr>
              <a:t>Prototyping</a:t>
            </a:r>
            <a:endParaRPr lang="en-US" sz="20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14" name="Text Box 23"/>
          <p:cNvSpPr txBox="1">
            <a:spLocks noChangeArrowheads="1"/>
          </p:cNvSpPr>
          <p:nvPr/>
        </p:nvSpPr>
        <p:spPr bwMode="auto">
          <a:xfrm>
            <a:off x="7404101" y="5536421"/>
            <a:ext cx="854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SP SUAN DUSIT" panose="02000000000000000000" pitchFamily="2" charset="0"/>
                <a:cs typeface="SP SUAN DUSIT" panose="02000000000000000000" pitchFamily="2" charset="0"/>
              </a:rPr>
              <a:t>Reviews</a:t>
            </a:r>
            <a:endParaRPr lang="en-US" sz="20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3354290" y="5934450"/>
            <a:ext cx="43036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Requirements Document</a:t>
            </a:r>
          </a:p>
        </p:txBody>
      </p: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983760" y="4495644"/>
            <a:ext cx="207266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</a:t>
            </a:r>
          </a:p>
          <a:p>
            <a:pPr algn="ctr"/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Elicitation</a:t>
            </a:r>
            <a:endParaRPr lang="th-TH" sz="3200" b="1" dirty="0">
              <a:solidFill>
                <a:srgbClr val="FF66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17" name="Text Box 31"/>
          <p:cNvSpPr txBox="1">
            <a:spLocks noChangeArrowheads="1"/>
          </p:cNvSpPr>
          <p:nvPr/>
        </p:nvSpPr>
        <p:spPr bwMode="auto">
          <a:xfrm>
            <a:off x="8897598" y="5572862"/>
            <a:ext cx="187892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Validation</a:t>
            </a: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518" name="Text Box 32"/>
          <p:cNvSpPr txBox="1">
            <a:spLocks noChangeArrowheads="1"/>
          </p:cNvSpPr>
          <p:nvPr/>
        </p:nvSpPr>
        <p:spPr bwMode="auto">
          <a:xfrm>
            <a:off x="8448249" y="745638"/>
            <a:ext cx="24414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</a:t>
            </a:r>
          </a:p>
          <a:p>
            <a:pPr algn="ctr"/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Specification</a:t>
            </a:r>
            <a:endParaRPr lang="th-TH" sz="32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1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การสกัดความต้องการ </a:t>
            </a:r>
            <a:r>
              <a:rPr lang="en-US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(Requirement Elicitation) </a:t>
            </a:r>
            <a:endParaRPr lang="th-TH" sz="4000" b="1" dirty="0">
              <a:solidFill>
                <a:srgbClr val="FF66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320" y="1916832"/>
            <a:ext cx="10244256" cy="3907160"/>
          </a:xfrm>
        </p:spPr>
        <p:txBody>
          <a:bodyPr>
            <a:normAutofit/>
          </a:bodyPr>
          <a:lstStyle/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เป็นขั้นตอนในการเก็บรวบรวมข้อเท็จจริง เพื่อทำความเข้าใจกับปัญหาที่เกิดขึ้น และบทบาทของซอฟต์แวร์ในการทำหน้าที่แก้ปัญหา</a:t>
            </a:r>
          </a:p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วิศวกรซอฟต์แวร์จะต้องสามารถเข้าใจถึงเป้าหมายและวัตถุประสงค์ของลูกค้าได้เป็นอย่างดี </a:t>
            </a:r>
          </a:p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ค้นหาความต้องการจากบุคคลที่เกี่ยวข้องแต่ละกลุ่มด้วยเทคนิคต่าง ๆ เช่น การสัมภาษณ์ การออกแบบสอบถาม </a:t>
            </a:r>
          </a:p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ทักษะพื้นฐานที่วิศวกรซอฟต์แวร์ต้องมีในขั้นตอนนี้ คือ “การติดต่อสื่อสารหรือการประสานงาน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Communication)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0102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9937104" cy="4824536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การค้นหาความต้องการที่แท้จริงเป็นเรื่องยาก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ความต้องการของผู้ใช้ค่อนข้างคลุมเครือ ไม่ชัดเจน มีลักษณะเป็นนามธรรม และมีความเป็นไปได้น้อย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วิศวกรซอฟต์แวร์ต้องทำความเข้าใจกับคำศัพท์ของผู้ใช้ ที่ใช้บอกความต้องการ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ผู้ใช้แต่ละคนมีความต้องการแตกต่างกัน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สายบังคับบัญชาขององค์กรลูกค้า อาจส่งผลกระทบต่อความต้องการที่รวบรวมมาได้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สภาพแวดล้อมทางธุรกิจและสภาพเศรษฐกิจมีผลต่อการเปลี่ยนแปลงความต้องการ</a:t>
            </a:r>
            <a:endParaRPr lang="th-TH" sz="32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7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3"/>
          <p:cNvSpPr>
            <a:spLocks noGrp="1"/>
          </p:cNvSpPr>
          <p:nvPr>
            <p:ph type="body" idx="1"/>
          </p:nvPr>
        </p:nvSpPr>
        <p:spPr>
          <a:xfrm>
            <a:off x="1127448" y="2060848"/>
            <a:ext cx="10831368" cy="43586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เทคนิคการเก็บรวบรวมความต้องการ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การสัมภาษณ์ (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Interview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นิยมใช้มากที่สุด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การแสดงลำดับเหตุการณ์ (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Scenario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เตรียมคำถามตามลำดับงานของผู้ใช้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สร้างต้นแบบ (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Prototype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เช่น ออกแบบจอภาพบนกระดาษ เพื่อทดสอบการยอมรับความต้องการในเบื้องต้น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การประชุม (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Meeting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เป็นการเรียกกลุ่มบุคคลที่เกี่ยวข้องมาประชุม เพื่อขอความคิดเห็นและความต้องการ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การสังเกต (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Observation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โดยตรวจสอบสภาพแวดล้อมการทำงานของผู้ใช้ เป็นวิธีที่ดีแต่ค่าใช้จ่ายสูง </a:t>
            </a:r>
          </a:p>
          <a:p>
            <a:pPr>
              <a:lnSpc>
                <a:spcPct val="80000"/>
              </a:lnSpc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16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2247900" y="1700808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>
              <a:latin typeface="Angsana New" pitchFamily="18" charset="-34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1447800" y="1412776"/>
            <a:ext cx="8763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กลยุทธ์ที่นิยมใช้ในการวิเคราะห์ความต้องการ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Asking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Derivation from Existing System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Process Analysis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Decision Analysis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Prototyping</a:t>
            </a:r>
          </a:p>
          <a:p>
            <a:endParaRPr lang="th-TH" sz="40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28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6398468" y="1101399"/>
            <a:ext cx="4567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information  produced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?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1775520" y="548680"/>
            <a:ext cx="8153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Asking</a:t>
            </a:r>
            <a:endParaRPr lang="en-US" sz="1400" b="1" dirty="0">
              <a:solidFill>
                <a:srgbClr val="FF66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6357194" y="1865324"/>
            <a:ext cx="4267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information  provide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?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6357194" y="2641612"/>
            <a:ext cx="449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performance  required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?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6395294" y="3556011"/>
            <a:ext cx="44577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  defined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?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6495307" y="4470411"/>
            <a:ext cx="38242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constraints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40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apply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?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8" name="AutoShape 12"/>
          <p:cNvSpPr>
            <a:spLocks noChangeArrowheads="1"/>
          </p:cNvSpPr>
          <p:nvPr/>
        </p:nvSpPr>
        <p:spPr bwMode="auto">
          <a:xfrm>
            <a:off x="2089994" y="1484323"/>
            <a:ext cx="3505200" cy="2819400"/>
          </a:xfrm>
          <a:prstGeom prst="irregularSeal2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3023444" y="2286736"/>
            <a:ext cx="18669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66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What</a:t>
            </a:r>
            <a:endParaRPr lang="th-TH" sz="11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70" name="Line 14"/>
          <p:cNvSpPr>
            <a:spLocks noChangeShapeType="1"/>
          </p:cNvSpPr>
          <p:nvPr/>
        </p:nvSpPr>
        <p:spPr bwMode="auto">
          <a:xfrm>
            <a:off x="4528394" y="3694123"/>
            <a:ext cx="1866900" cy="118824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>
            <a:off x="5220544" y="3563949"/>
            <a:ext cx="1136650" cy="40401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72" name="Line 16"/>
          <p:cNvSpPr>
            <a:spLocks noChangeShapeType="1"/>
          </p:cNvSpPr>
          <p:nvPr/>
        </p:nvSpPr>
        <p:spPr bwMode="auto">
          <a:xfrm>
            <a:off x="5137994" y="3084524"/>
            <a:ext cx="1219200" cy="2778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73" name="Line 17"/>
          <p:cNvSpPr>
            <a:spLocks noChangeShapeType="1"/>
          </p:cNvSpPr>
          <p:nvPr/>
        </p:nvSpPr>
        <p:spPr bwMode="auto">
          <a:xfrm flipV="1">
            <a:off x="5366595" y="2460636"/>
            <a:ext cx="990600" cy="16668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 flipV="1">
            <a:off x="5128470" y="1644364"/>
            <a:ext cx="1228725" cy="56963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h-TH" sz="14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5A935693-061B-6392-8F6B-AF24692CE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635" y="4055428"/>
            <a:ext cx="2667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5000">
                <a:latin typeface="Angsana New" pitchFamily="18" charset="-34"/>
              </a:rPr>
              <a:t>How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E553C23B-69E2-2319-3FD4-95F89AAE1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018" y="2966930"/>
            <a:ext cx="17081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0000" dirty="0">
                <a:solidFill>
                  <a:srgbClr val="FF0000"/>
                </a:solidFill>
                <a:latin typeface="CordiaUPC" pitchFamily="34" charset="-34"/>
              </a:rPr>
              <a:t>X</a:t>
            </a:r>
            <a:endParaRPr lang="th-TH" sz="15000" dirty="0">
              <a:solidFill>
                <a:srgbClr val="FF000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26091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200401" y="2971801"/>
            <a:ext cx="60309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800">
                <a:latin typeface="Angsana New" pitchFamily="18" charset="-34"/>
              </a:rPr>
              <a:t> </a:t>
            </a:r>
            <a:endParaRPr lang="en-US" sz="4800">
              <a:latin typeface="Angsana New" pitchFamily="18" charset="-34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69224" y="598894"/>
            <a:ext cx="815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6600"/>
                </a:solidFill>
                <a:latin typeface="Angsana New" pitchFamily="18" charset="-34"/>
              </a:rPr>
              <a:t>Interview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069224" y="1693857"/>
            <a:ext cx="999532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กำหนดบุคคลที่จะไปสัมภาษณ์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Detemine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who to Interview)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กำหนดวัตถุประสงค์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(Establish Objective for the Interview)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มีหน้าที่อะไรบ้าง หน่วยงานนี้มีความต้องการอะไรบ้าง อยากให้ช่วยเหลือหรือปรับปรุงอะไร มีขั้นตอนการทำงานอะไรบ้าง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เตรียมการสัมภาษณ์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Prepare for the Interview)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ปลายเปิด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ปลายปิด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ทำการสัมภาษณ์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Conduct the Interview)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 การบันทึกวิดีโอ/เทป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ทำเอกสารหลังการสัมภาษณ์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Document the Interview)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สรุปผลการสัมภาษณ์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96478B-A215-E57A-2E47-D514C7F0A625}"/>
              </a:ext>
            </a:extLst>
          </p:cNvPr>
          <p:cNvCxnSpPr/>
          <p:nvPr/>
        </p:nvCxnSpPr>
        <p:spPr>
          <a:xfrm>
            <a:off x="1069224" y="1500318"/>
            <a:ext cx="9995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982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415480" y="912529"/>
            <a:ext cx="8001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User  Requirements</a:t>
            </a:r>
            <a:endParaRPr lang="en-US" sz="1050" b="1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2049016" y="2114127"/>
            <a:ext cx="2606824" cy="1314873"/>
          </a:xfrm>
          <a:prstGeom prst="rightArrowCallout">
            <a:avLst>
              <a:gd name="adj1" fmla="val 25000"/>
              <a:gd name="adj2" fmla="val 25000"/>
              <a:gd name="adj3" fmla="val 29861"/>
              <a:gd name="adj4" fmla="val 6666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100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2078481" y="3759630"/>
            <a:ext cx="2606824" cy="1547694"/>
          </a:xfrm>
          <a:prstGeom prst="rightArrowCallout">
            <a:avLst>
              <a:gd name="adj1" fmla="val 25000"/>
              <a:gd name="adj2" fmla="val 25000"/>
              <a:gd name="adj3" fmla="val 29861"/>
              <a:gd name="adj4" fmla="val 6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1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01844" y="2114127"/>
            <a:ext cx="2133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66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need</a:t>
            </a:r>
            <a:endParaRPr lang="th-TH" sz="11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2285628" y="3803410"/>
            <a:ext cx="2133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66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want</a:t>
            </a:r>
            <a:endParaRPr lang="th-TH" sz="11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4892452" y="3941909"/>
            <a:ext cx="480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nice  to  have</a:t>
            </a:r>
            <a:endParaRPr lang="th-TH" sz="9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4794527" y="2192630"/>
            <a:ext cx="480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need  to  have</a:t>
            </a:r>
            <a:endParaRPr lang="th-TH" sz="9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CEA53092-5F85-9C65-100D-C1135CA89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464" y="5544312"/>
            <a:ext cx="10030860" cy="1077218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“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  know  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you  believe  you  understand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what  you  think  I  said ,  but  I  am  not  sure   you  realize  that  what  you  heard  is  not  what  I  meant..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”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38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การวิเคราะห์ความต้องการ (</a:t>
            </a:r>
            <a:r>
              <a:rPr lang="en-US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Analysis)</a:t>
            </a:r>
            <a:endParaRPr lang="th-TH" sz="4000" b="1" dirty="0">
              <a:solidFill>
                <a:srgbClr val="FF66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844824"/>
            <a:ext cx="9884216" cy="4267200"/>
          </a:xfrm>
        </p:spPr>
        <p:txBody>
          <a:bodyPr/>
          <a:lstStyle/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การนำข้อมูลความต้องการที่รวบรวมได้มาวิเคราะห์หรือประเมิน  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เพื่อจำแนกกลุ่มของความต้องการ 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จัดลำดับความสำคัญ ดูความสอดคล้อง ขจัดความขัดแย้ง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สร้างแบบจำลอง ออกแบบสถาปัตยกรรมของซอฟต์แวร์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นำไปทดสอบการยอมรับจากลูกค้า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เมื่อลูกค้ายอมรับในข้อกำหนดความต้องการ คือ เอกสารความต้องการทั้งหมด (ฉบับร่าง) </a:t>
            </a:r>
          </a:p>
        </p:txBody>
      </p:sp>
    </p:spTree>
    <p:extLst>
      <p:ext uri="{BB962C8B-B14F-4D97-AF65-F5344CB8AC3E}">
        <p14:creationId xmlns:p14="http://schemas.microsoft.com/office/powerpoint/2010/main" val="398646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b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Outline of this presentation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3CCEBA6C-C431-EB28-2360-1645D805C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0258" y="2350839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948790AF-1A8D-E2D6-D64A-1A4EA1691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381" y="1737360"/>
            <a:ext cx="64644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ความหมายของวิศวกรรมความต้องการ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DCDBEDB6-2F7B-424A-5DB6-3718CB0A8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2117" y="3164210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5D1AE68D-10A2-CAF8-7561-0F3705A6A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381" y="2420888"/>
            <a:ext cx="64285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กระบวนการวิศวกรรมความต้องการ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958F8D25-57E3-D9B9-73C7-B97ECA703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9104" y="4029397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000F9A8D-EC39-C821-1326-DA25C6E5C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381" y="3284984"/>
            <a:ext cx="64285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การสกัดความต้องการ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7878FE66-5396-FE06-1BB3-D68FF11DC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2117" y="4892997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5E7D4992-3BD9-9387-4ACE-66B2814E3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381" y="4149080"/>
            <a:ext cx="64285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การวิเคราะห์ความต้องการ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2" name="Line 25">
            <a:extLst>
              <a:ext uri="{FF2B5EF4-FFF2-40B4-BE49-F238E27FC236}">
                <a16:creationId xmlns:a16="http://schemas.microsoft.com/office/drawing/2014/main" id="{88309631-62BF-FD5D-9432-6E7BC0591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0258" y="6527303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7" name="Line 25">
            <a:extLst>
              <a:ext uri="{FF2B5EF4-FFF2-40B4-BE49-F238E27FC236}">
                <a16:creationId xmlns:a16="http://schemas.microsoft.com/office/drawing/2014/main" id="{5A4E43B0-0D91-C9D2-6F0E-342A6DC41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8381" y="5784428"/>
            <a:ext cx="5724525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 sz="16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8" name="Text Box 26">
            <a:extLst>
              <a:ext uri="{FF2B5EF4-FFF2-40B4-BE49-F238E27FC236}">
                <a16:creationId xmlns:a16="http://schemas.microsoft.com/office/drawing/2014/main" id="{9D3F651C-C05D-F9ED-57D1-BCBABDE98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381" y="5013176"/>
            <a:ext cx="64220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การกำหนดความต้องการ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E38FCE80-69DB-5989-9043-903B9F473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905" y="5803305"/>
            <a:ext cx="64220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การจัดการความต้องการ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00808"/>
            <a:ext cx="10585176" cy="4411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การวิเคราะห์ความต้องการ มีวัตถุประสงค์ ดังนี้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1. เพื่อตรวจหาและแก้ไขความขัดแย้งระหว่างความต้องการในแต่ละรายการ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2. เพื่อค้นหาขอบเขตของซอฟต์แวร์และการทำงานกับสภาพแวดล้อมนอกระบบ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3. เพื่อศึกษาความต้องการด้านระบบอย่างละเอียด เพื่อใช้ในการกำหนดความต้องการด้านซอฟต์แวร์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0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2679" y="1016731"/>
            <a:ext cx="8289230" cy="4411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การวิเคราะห์ความต้องการ มีกิจกรรมย่อย ดังรูป</a:t>
            </a:r>
          </a:p>
          <a:p>
            <a:pPr marL="0" indent="0">
              <a:buNone/>
            </a:pPr>
            <a:endParaRPr lang="th-TH" sz="32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042918" y="2093570"/>
            <a:ext cx="3384376" cy="1656184"/>
          </a:xfrm>
          <a:prstGeom prst="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แบ่งกลุ่มความต้องการ</a:t>
            </a: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Classification</a:t>
            </a:r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363397" y="2093570"/>
            <a:ext cx="4701153" cy="1656184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สร้างแบบจำลองความต้องการ</a:t>
            </a: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Conceptual Modeling</a:t>
            </a:r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384032" y="4181802"/>
            <a:ext cx="4680519" cy="1656184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ออกแบบสถาปัตยกรรมและจัดสรรความต้องการ</a:t>
            </a: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Architectural Design and Requirement Allocation</a:t>
            </a:r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042918" y="4181802"/>
            <a:ext cx="3384376" cy="1656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เจรจาต่อรองความต้องการ</a:t>
            </a: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Negotiation</a:t>
            </a:r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  <p:sp>
        <p:nvSpPr>
          <p:cNvPr id="3" name="ลูกศรขวา 2"/>
          <p:cNvSpPr/>
          <p:nvPr/>
        </p:nvSpPr>
        <p:spPr>
          <a:xfrm>
            <a:off x="5427295" y="2741642"/>
            <a:ext cx="956739" cy="432048"/>
          </a:xfrm>
          <a:prstGeom prst="rightArrow">
            <a:avLst/>
          </a:prstGeom>
          <a:solidFill>
            <a:srgbClr val="CCFF66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" name="ลูกศรขวา 8"/>
          <p:cNvSpPr/>
          <p:nvPr/>
        </p:nvSpPr>
        <p:spPr>
          <a:xfrm rot="5400000">
            <a:off x="7839563" y="3749755"/>
            <a:ext cx="432046" cy="432048"/>
          </a:xfrm>
          <a:prstGeom prst="rightArrow">
            <a:avLst/>
          </a:prstGeom>
          <a:solidFill>
            <a:srgbClr val="FFCC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5427294" y="4793870"/>
            <a:ext cx="956739" cy="432048"/>
          </a:xfrm>
          <a:prstGeom prst="rightArrow">
            <a:avLst/>
          </a:prstGeom>
          <a:solidFill>
            <a:srgbClr val="FFC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5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5440" y="1772816"/>
            <a:ext cx="9610716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การแบ่งกลุ่มความต้องการ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Classification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en-US" sz="32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แบ่งเป็นความต้องการที่เป็นหน้าที่หลัก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Functional Requirement)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และไม่ใช่หน้าที่หลัก  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Non-Functional Requirement)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แบ่งความต้องการที่เกี่ยวกับผลิตภัณฑ์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Product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และกระบวนการ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Process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แบ่งกลุ่มตามขอบเขตของความต้องการ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จำเป็น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Mandatory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ปรารถนาสูง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Highly Desirable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ปานกลาง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Desirable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ละเว้นได้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Optional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05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844824"/>
            <a:ext cx="10081120" cy="390716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แบ่งกลุ่มตามขอบเขตของความต้องการ โดยต้องให้ความสำคัญต่อความต้องการที่มีขอบเขตกว้าง 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แบ่งกลุ่มตามการเปลี่ยนแปลงของความต้องการ 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ความต้องการที่เปลี่ยนแปลงได้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Volatility)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ความต้องการที่ไม่สามารถเปลี่ยนแปลงได้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Stability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63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916832"/>
            <a:ext cx="10801200" cy="417646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จุดประสงค์การสร้างแบบจำลองความต้องการ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Model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 marL="0" indent="0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เพื่อจำลองความต้องการที่รวบรวมมา ทำให้ผู้ที่เกี่ยวข้องเห็นภาพของความต้องการ</a:t>
            </a:r>
          </a:p>
          <a:p>
            <a:pPr marL="0" indent="0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เข้าใจความต้องการได้ตรงกัน</a:t>
            </a:r>
          </a:p>
          <a:p>
            <a:pPr marL="0" indent="0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ชี้ถึงจุดผิดพลาดของความต้องการได้ง่าย</a:t>
            </a:r>
          </a:p>
          <a:p>
            <a:pPr marL="0" indent="0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แก้ไขได้ทันทีก่อนนำไปออกแบบจำลองความต้องการ</a:t>
            </a:r>
          </a:p>
          <a:p>
            <a:pPr marL="0" indent="0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ถือเป็นกุญแจสำคัญสำหรับการวิเคราะห์ความต้องการและออกแบบระบบ</a:t>
            </a:r>
          </a:p>
        </p:txBody>
      </p:sp>
    </p:spTree>
    <p:extLst>
      <p:ext uri="{BB962C8B-B14F-4D97-AF65-F5344CB8AC3E}">
        <p14:creationId xmlns:p14="http://schemas.microsoft.com/office/powerpoint/2010/main" val="1230471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10225136" cy="41951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ชนิดและวิธีการสร้างแบบจำลองจะแตกต่างกัน ตามแนวทางของการวิเคราะห์ระบบ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เชิงโครงสร้าง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SSAD)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จะใช้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DFD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ERD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เป็นแบบจำลองกระบวนการ การไหลของข้อมูล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และโครงสร้างข้อมูล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เชิงวัตถุ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OOSAD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 case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เพื่อให้เห็นหน้าที่การทำงานของซอฟต์แวร์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Class/Object Diagram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แสดงให้เห็นข้อมูลและพฤติกรรมของระบบ</a:t>
            </a:r>
          </a:p>
        </p:txBody>
      </p:sp>
    </p:spTree>
    <p:extLst>
      <p:ext uri="{BB962C8B-B14F-4D97-AF65-F5344CB8AC3E}">
        <p14:creationId xmlns:p14="http://schemas.microsoft.com/office/powerpoint/2010/main" val="2479071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448" y="1772816"/>
            <a:ext cx="10009112" cy="4195192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ปัจจัยที่ส่งผลกระทบต่อการเลือกใช้แบบจำลอง ดังนี้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ธรรมชาติของปัญหา  เช่น ความต้องการการทำงานแบบเวลาจริง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Real-time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จะต้องใช้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แบบจำลองในลักษณะ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Control Flow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State Model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ความชำนาญของวิศวกรซอฟต์แวร์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ความต้องการด้านกระบวนของลูกค้า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ระเบียบวิธีปฏิบัติและเครื่องมือที่เลือกใช้ อาจไม่ได้การยอมรับจากลูกค้า</a:t>
            </a:r>
          </a:p>
        </p:txBody>
      </p:sp>
    </p:spTree>
    <p:extLst>
      <p:ext uri="{BB962C8B-B14F-4D97-AF65-F5344CB8AC3E}">
        <p14:creationId xmlns:p14="http://schemas.microsoft.com/office/powerpoint/2010/main" val="926631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10009112" cy="44644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ข้อดีของการสร้างแบบจำลองของระบบ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- ทีมงานทราบถึงภาพรวมของระบบ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ทราบถึงการโต้ตอบกับสภาพแวดล้อมอื่นนอกระบบ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ประโยชน์ในการออกแบบการทำงานของซอฟต์แวร์</a:t>
            </a:r>
          </a:p>
          <a:p>
            <a:pPr marL="0" indent="0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สิ่งสำคัญในการสร้างแบบจำลอง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ระเบียบวิธีปฏิบัติที่ใช้สร้างแบบจำลอง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UML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Unified Modeling Language) </a:t>
            </a:r>
          </a:p>
          <a:p>
            <a:pPr marL="0" indent="0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- Formal Modeling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045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908720"/>
            <a:ext cx="9865096" cy="547260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การออกแบบสถาปัตยกรรมและการจัดสรรความต้องการ</a:t>
            </a:r>
            <a:b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Architectural </a:t>
            </a:r>
            <a:r>
              <a:rPr lang="en-US" sz="28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Design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and Requirement Allocation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เพื่อลดความซับซ้อนของกระบวนการวิศวกรรมซอฟต์แวร์ ทำให้ต้องมีการออกแบบสถาปัตยกรรมของซอฟต์แวร์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เพื่อแสดงคอมโพเน้นท์หรือส่วนประกอบของซอฟต์แวร์ ที่เข้ามาสนับสนุนและรองรับความต้องการส่วนใดของผู้ใช้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เพื่อการจัดสรรความต้องการ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Requirement Allocation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เข้ากับองค์ประกอบแต่ละส่วนของซอฟต์แวร์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เพื่อการจัดสรรความต้องการมีความสำคัญ 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ช่วยให้ทีมงานนำแต่ละส่วนที่จัดสรรแล้วไปวิเคราะห์ในระดับรายละเอียดเพิ่มเติมต่อไป</a:t>
            </a:r>
          </a:p>
          <a:p>
            <a:pPr marL="400050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ในโครงการขนาดใหญ่ การจัดสรรความต้องการทำให้เกิดการวิเคราะห์ระบบย่อยรอบใหม่</a:t>
            </a:r>
          </a:p>
          <a:p>
            <a:pPr marL="0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68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7632848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ตัวอย่าง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ความต้องการให้พัฒนาประสิทธิภาพของระบบห้ามล้อ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Brake System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ของรถยนต์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ความต้องการคือ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ระยะหยุด   		   - แรงดันของเบรก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การขับขี่ในสภาพที่ไม่ปลอดภัย   -  ความนุ่มนวลในการทำงาน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36036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ความต้องการจะถูกจัดสรรให้กับฮาร์ดแวร์ของระบบเบรก และระบบป้องกันล้อตาย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Anti-Lock Breaking System)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และทำให้มีการกำหนดความต้องการในด้านอื่น ๆ เช่น ความต้องการด้านประสิทธิภาพของ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ABS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4" name="รูปภาพ 3" descr="-_1_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6280" y="2636912"/>
            <a:ext cx="3410261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192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ความหมายของวิศวกรรมความต้องการ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A6E477-2177-E87F-CCE2-0FFF754C64FB}"/>
              </a:ext>
            </a:extLst>
          </p:cNvPr>
          <p:cNvSpPr txBox="1"/>
          <p:nvPr/>
        </p:nvSpPr>
        <p:spPr>
          <a:xfrm>
            <a:off x="1271464" y="1737360"/>
            <a:ext cx="10513168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thaiDist">
              <a:lnSpc>
                <a:spcPct val="100000"/>
              </a:lnSpc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ข้อมูลความต้องการ เป็นวัตถุดิบสำคัญในการออกแบบ</a:t>
            </a:r>
          </a:p>
          <a:p>
            <a:pPr marL="0" indent="0" algn="thaiDist">
              <a:lnSpc>
                <a:spcPct val="100000"/>
              </a:lnSpc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หากสิ่งที่นำมาใช้ในการออกแบบเป็นสิ่งที่ผิดพลาด ย่อมส่งผลให้การออกแบบผิดพลาดไปด้วย       </a:t>
            </a:r>
          </a:p>
          <a:p>
            <a:pPr marL="0" indent="0" algn="thaiDist">
              <a:lnSpc>
                <a:spcPct val="100000"/>
              </a:lnSpc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ปัญหาที่เกิดขึ้นกับซอฟต์แวร์ส่วนใหญ่</a:t>
            </a:r>
          </a:p>
          <a:p>
            <a:pPr marL="201168" lvl="1" indent="0" algn="thaiDist">
              <a:lnSpc>
                <a:spcPct val="100000"/>
              </a:lnSpc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- มีผลมาจากการออกแบบที่ด้อยคุณภาพ</a:t>
            </a:r>
          </a:p>
          <a:p>
            <a:pPr marL="201168" lvl="1" indent="0" algn="thaiDist">
              <a:lnSpc>
                <a:spcPct val="100000"/>
              </a:lnSpc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- การกำหนดความต้องการไม่ถูกต้อง</a:t>
            </a:r>
          </a:p>
          <a:p>
            <a:pPr marL="0" indent="0" algn="thaiDist">
              <a:lnSpc>
                <a:spcPct val="100000"/>
              </a:lnSpc>
              <a:spcBef>
                <a:spcPts val="1800"/>
              </a:spcBef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ในอุตสาหกรรมการผลิตซอฟต์แวร์ นำหลักวิชาวิศวกรรมมาใช้ในการวิเคราะห์ความต้องการ เรียกว่า 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“วิศวกรรมความต้องการ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Engineering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”</a:t>
            </a: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มีวัตถุประสงค์เพื่อให้วิศวกรซอฟต์แวร์มีความเข้าใจและเข้าถึงความต้องการของผู้ใช้ได้อย่างแท้จริง</a:t>
            </a:r>
          </a:p>
          <a:p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607332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00808"/>
            <a:ext cx="10513168" cy="4411216"/>
          </a:xfrm>
        </p:spPr>
        <p:txBody>
          <a:bodyPr/>
          <a:lstStyle/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การเจรจาต่อรองความต้องการ </a:t>
            </a: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หรือเรียกว่า 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การแก้ไขข้อขัดแย้งระหว่างความต้องการ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Conflict Resolution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จะเกิดขึ้นเมื่อ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มีการนำเสนอแบบจำลองความต้องการต่อลูกค้า เพื่อรับทราบและยอมรับ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ลูกค้าพบข้อผิดพลาด หรือไม่พอใจในข้อกำหนดความต้องการ หรืออาจมีการเปลี่ยนแปลง</a:t>
            </a:r>
          </a:p>
        </p:txBody>
      </p:sp>
    </p:spTree>
    <p:extLst>
      <p:ext uri="{BB962C8B-B14F-4D97-AF65-F5344CB8AC3E}">
        <p14:creationId xmlns:p14="http://schemas.microsoft.com/office/powerpoint/2010/main" val="157000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9468544" cy="4339208"/>
          </a:xfrm>
        </p:spPr>
        <p:txBody>
          <a:bodyPr>
            <a:normAutofit/>
          </a:bodyPr>
          <a:lstStyle/>
          <a:p>
            <a:pPr marL="0" indent="0"/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ลักษณะความขัดแย้งหรือความไม่สอดคล้อง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ความขัดแย้งระหว่างผู้มีส่วนได้ส่วนเสียที่มีความเห็นไม่ตรงกัน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ความขัดแย้งระหว่างความต้องการกับทรัพยากรที่มีอยู่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ความขัดแย้งระหว่างข้อกำหนดความต้องการที่เป็นหน้าที่หลักกับที่ไม่ใช่หน้าที่หลัก</a:t>
            </a:r>
          </a:p>
          <a:p>
            <a:pPr marL="0" indent="0"/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ความสำคัญในการแก้ไขความขัดแย้ง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ไม่รีบแก้ไข หรือละเลยจะส่งผลย้อนหลัง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กลายเป็นวัตถุดิบที่ไม่มีคุณภาพที่จะนำไปสู่การออกแบบ</a:t>
            </a:r>
          </a:p>
          <a:p>
            <a:pPr marL="400050" lvl="1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43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844824"/>
            <a:ext cx="9865096" cy="4267200"/>
          </a:xfrm>
        </p:spPr>
        <p:txBody>
          <a:bodyPr>
            <a:normAutofit/>
          </a:bodyPr>
          <a:lstStyle/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เมื่อผ่านขั้นตอนการวิเคราะห์ความต้องการ รายการความต้องการต้องมีลักษณะ  ดังนี้            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มีความถูกต้อง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Validity)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สอดคล้อง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Consistency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เป็นไปได้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Feasibility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 marL="0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พร้อมนำไปจัดทำข้อกำหนดความต้องการในเอกสาร</a:t>
            </a:r>
          </a:p>
        </p:txBody>
      </p:sp>
    </p:spTree>
    <p:extLst>
      <p:ext uri="{BB962C8B-B14F-4D97-AF65-F5344CB8AC3E}">
        <p14:creationId xmlns:p14="http://schemas.microsoft.com/office/powerpoint/2010/main" val="3456228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844824"/>
            <a:ext cx="9865096" cy="4267200"/>
          </a:xfrm>
        </p:spPr>
        <p:txBody>
          <a:bodyPr/>
          <a:lstStyle/>
          <a:p>
            <a:pPr marL="0" indent="0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การกำหนดความต้องการ หรือ ข้อกำหนดความต้องการ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Requirement Specification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/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ข้อกำหนดความต้องการสำหรับวิศวกรรม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การกำหนดค่าทางตัวเลขหรือกำหนดข้อจำกัดต่อเป้าหมายในการออกแบบผลิตภัณฑ์ แต่ข้อกำหนดความต้องการสำหรับซอฟต์แวร์  ค่าที่เป็นตัวเลขที่จะนำมาใช้เป็นข้อความในการออกแบบซอฟต์แวร์มีน้อยมาก ความต้องการส่วนใหญ่ของซอฟต์แวร์จะบ่งบอกถึงคุณลักษณะของซอฟต์แวร์มากกว่า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435" y="1124744"/>
            <a:ext cx="9073008" cy="563563"/>
          </a:xfrm>
        </p:spPr>
        <p:txBody>
          <a:bodyPr>
            <a:noAutofit/>
          </a:bodyPr>
          <a:lstStyle/>
          <a:p>
            <a:r>
              <a:rPr lang="th-TH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การกำหนดความต้องการ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28081558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72816"/>
            <a:ext cx="10081120" cy="4339208"/>
          </a:xfrm>
        </p:spPr>
        <p:txBody>
          <a:bodyPr/>
          <a:lstStyle/>
          <a:p>
            <a:pPr marL="0" indent="0" algn="thaiDist"/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ข้อกำหนดความต้องการด้านซอฟต์แวร์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Requirement Specification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การสร้างเอกสารความต้องการ แสดงรายละเอียดทางด้านซอฟต์แวร์ ที่สามารถตรวจสอบ ประเมินค่า และยอมรับได้</a:t>
            </a:r>
          </a:p>
          <a:p>
            <a:pPr marL="0" indent="0" algn="thaiDist"/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ระบบที่มีความซับซ้อนสูง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เอกสารข้อกำหนดความต้องการของระบบ จะต้องประกอบด้วย </a:t>
            </a: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(นอกเหนือจากคอมโพ</a:t>
            </a:r>
            <a:r>
              <a:rPr lang="th-TH" sz="3200" b="1" dirty="0" err="1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ของซอฟต์แวร์)</a:t>
            </a:r>
          </a:p>
          <a:p>
            <a:pPr marL="400050" lvl="1" indent="0" algn="thaiDist"/>
            <a:r>
              <a:rPr lang="th-TH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การนิยามระบบ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Definition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400050" lvl="1" indent="0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ความต้องการด้านระบบ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Requirement)</a:t>
            </a:r>
          </a:p>
          <a:p>
            <a:pPr marL="400050" lvl="1" indent="0" algn="thaiDist"/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ความต้องการด้านซอฟต์แวร์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Requirement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4389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9" name="Rectangle 3"/>
          <p:cNvSpPr>
            <a:spLocks noGrp="1"/>
          </p:cNvSpPr>
          <p:nvPr>
            <p:ph type="body" idx="1"/>
          </p:nvPr>
        </p:nvSpPr>
        <p:spPr>
          <a:xfrm>
            <a:off x="1271464" y="1737360"/>
            <a:ext cx="10153128" cy="43586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การจัดทำข้อกำหนด 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(Specification) 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เอกสารที่เกี่ยวข้อง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เอกสารนิยามระบบ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เป็นเอกสารที่ถูกจัดทำขึ้นจากมุมมองของผู้ใช้ โดยแสดงถึงรายการความต้องการด้านระบบ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เอกสารข้อกำหนดความต้องการด้านระบบ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ดำเนินงานโดยวิศวกรระบบ มักถูกจัดทำก่อนข้อ 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เอกสารข้อกำหนดความต้องการด้านซอฟต์แวร์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ระบุถึงหน้าที่ของซอฟต์แวร์ ซึ่งเป็นข้อตกลงขั้นพื้นฐานของทีมงานกับผู้ใช้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23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700808"/>
            <a:ext cx="10081120" cy="4411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เอกสารนิยามระบบ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Definition Document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หรือ เอกสารความต้องการของผู้ใช้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 Requirement Document)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เอกสารบันทึกความต้องการด้านระบบของผู้ใช้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เป็นการกำหนดความต้องการในระดับสูงจากมุมมองของผู้ใช้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ผู้ที่อ่านเอกสาร คือ กลุ่มของของผู้ใช้หรือลูกค้า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และฝ่ายการตลาด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เอกสารต้องเขียนด้วยภาษาที่เข้าใจง่าย หรือคำศัพท์ที่ลูกค้าใช้ในงานธุรกิจ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997199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844824"/>
            <a:ext cx="993710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รายละเอียดของเอกสารนิยามระบบ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รายการความต้องการด้านระบบตามหลักการและเหตุผลหรือที่มาของระบบ และต้องสอดคล้องกับวัตถุประสงค์ของระบบ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รายละเอียดของสภาพแวดล้อมภายนอกระบบ 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ข้อจำกัด ข้อสมมติฐาน ความต้องการที่ไม่ใช่หน้าที่หลักของระบบ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แบบจำลองความต้องการในระดับสูง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Context System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แผนภาพลำดับเหตุการณ์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Scenario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หรือเอ็น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ติตี้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Entity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ข้อมูลและลำดับขั้นตอนการทำงาน</a:t>
            </a:r>
          </a:p>
        </p:txBody>
      </p:sp>
    </p:spTree>
    <p:extLst>
      <p:ext uri="{BB962C8B-B14F-4D97-AF65-F5344CB8AC3E}">
        <p14:creationId xmlns:p14="http://schemas.microsoft.com/office/powerpoint/2010/main" val="4200047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72816"/>
            <a:ext cx="10009112" cy="433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เอกสารข้อกำหนดด้านซอฟต์แวร์</a:t>
            </a:r>
          </a:p>
          <a:p>
            <a:pPr marL="0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เอกสารข้อกำหนดความต้องการด้านระบบ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Requirement Specification)</a:t>
            </a:r>
          </a:p>
          <a:p>
            <a:pPr marL="400050" lvl="1" indent="0"/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นักพัฒนาระบบ จะแยกรายละเอียดความต้องการค้านระบบออกจากรายละเอียดความต้องการด้านซอฟต์แวร์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เอกสารข้อกำหนดความต้องการด้านระบบ จะถูกกำหนดขึ้นมาก่อน เพื่อนำไปกำหนดความต้องการด้านซอฟต์แวร์</a:t>
            </a:r>
          </a:p>
          <a:p>
            <a:pPr marL="400050" lvl="1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การจัดทำเอกสารข้อกำหนดความต้องการด้านระบบ เป็นการดำเนินงานของวิศวกรรมระบบ</a:t>
            </a:r>
          </a:p>
        </p:txBody>
      </p:sp>
    </p:spTree>
    <p:extLst>
      <p:ext uri="{BB962C8B-B14F-4D97-AF65-F5344CB8AC3E}">
        <p14:creationId xmlns:p14="http://schemas.microsoft.com/office/powerpoint/2010/main" val="1422741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72816"/>
            <a:ext cx="10657184" cy="4339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เอกสารที่ระบุถึงหน้าที่ของซอฟต์แวร์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ช่วยให้ทีมพัฒนาทราบว่าต้องพัฒนาอะไร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เอกสารข้อกำหนดความต้องการด้านซอฟต์แวร์ หรือ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SRS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เปรียบเสมือนข้อตกลงพื้นฐานระหว่างลูกค้ากับบริษัทผู้ผลิต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เอกสารนิยามซอฟต์แวร์จะเป็นบทนำก่อนเข้าสู่ความต้องการด้านซอฟต์แวร์</a:t>
            </a:r>
          </a:p>
        </p:txBody>
      </p:sp>
    </p:spTree>
    <p:extLst>
      <p:ext uri="{BB962C8B-B14F-4D97-AF65-F5344CB8AC3E}">
        <p14:creationId xmlns:p14="http://schemas.microsoft.com/office/powerpoint/2010/main" val="121766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/>
          </p:cNvSpPr>
          <p:nvPr>
            <p:ph type="body" idx="1"/>
          </p:nvPr>
        </p:nvSpPr>
        <p:spPr>
          <a:xfrm>
            <a:off x="1097280" y="1803400"/>
            <a:ext cx="10058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มีการจัดทำข้อกำหนดความต้องการ ต้องมีคุณสมบัติสำคัญ คือ ความสามารถตรวจสอบ พิสูจน์ และวิเคราะห์คุณภาพได้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มีการจัดทำข้อกำหนดความต้องการเป็นเครื่องบ่งชี้ว่าความต้องการที่กำหนดขึ้นจะต้องชัดเจน ไม่คลุมเครือ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มีกระบวนการบางอย่าง เพื่อทำให้วิศวกรซอฟต์แวร์สามารถกำหนดความต้องการได้อย่างถูกต้องและตรงกับความต้องการที่แท้จริง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กระบวนการดังกล่าว คือ วิศวกรรมความต้องการ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88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3472" y="1844824"/>
            <a:ext cx="9865096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เอกสารข้อกำหนดความต้องการต้องผ่านการประเมินความต้องการ ก่อนนำไปใช้เป็นวัตถุดิบในการออกแบบ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เพื่อให้ความต้องการที่ระบุในเอกสารมีลักษณะที่จะนำไปประเมินราคา ความเสี่ยงและจัดตารางงาน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เมื่อข้อมูลความต้องการผ่านการประเมินแล้ว สามารถนำไปใช้ในการวางแผนการวัดผลิตผลในการผลิตซอฟต์แวร์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246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124744"/>
            <a:ext cx="8388424" cy="563563"/>
          </a:xfrm>
        </p:spPr>
        <p:txBody>
          <a:bodyPr>
            <a:noAutofit/>
          </a:bodyPr>
          <a:lstStyle/>
          <a:p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ตัวอย่างเอกสาร </a:t>
            </a:r>
            <a:r>
              <a:rPr lang="en-US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SRS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IEEE830,1993</a:t>
            </a:r>
            <a:r>
              <a:rPr lang="en-US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[</a:t>
            </a:r>
            <a:r>
              <a:rPr lang="en-US" sz="3600" b="1" dirty="0" err="1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Jawadekar</a:t>
            </a:r>
            <a:r>
              <a:rPr lang="en-US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2005]</a:t>
            </a:r>
            <a:endParaRPr lang="th-TH" sz="36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217458"/>
              </p:ext>
            </p:extLst>
          </p:nvPr>
        </p:nvGraphicFramePr>
        <p:xfrm>
          <a:off x="1343472" y="1844824"/>
          <a:ext cx="8939336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3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16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Introduction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1.1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บทคัดย่อ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วัตถุประสงค์ของเอกสาร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โครงสร้างของเอกสาร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คำศัพท์ที่ใช้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คำศัพท์ที่ใช้เฉพาะในเอกสารนี้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16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อื่น ๆ ที่ต้องการอ้างอิงถึง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065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90817"/>
              </p:ext>
            </p:extLst>
          </p:nvPr>
        </p:nvGraphicFramePr>
        <p:xfrm>
          <a:off x="2423592" y="1052736"/>
          <a:ext cx="7934917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ea typeface="Source Sans Pro" panose="020B0503030403020204" pitchFamily="34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ea typeface="Source Sans Pro" panose="020B0503030403020204" pitchFamily="34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System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 Description</a:t>
                      </a:r>
                      <a:endParaRPr lang="th-TH" sz="3200" b="1" dirty="0">
                        <a:latin typeface="SP SUAN DUSIT" panose="02000000000000000000" pitchFamily="2" charset="0"/>
                        <a:ea typeface="Source Sans Pro" panose="020B0503030403020204" pitchFamily="34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2.1</a:t>
                      </a:r>
                      <a:endParaRPr lang="th-TH" sz="3200" b="1" dirty="0">
                        <a:latin typeface="SP SUAN DUSIT" panose="02000000000000000000" pitchFamily="2" charset="0"/>
                        <a:ea typeface="Source Sans Pro" panose="020B0503030403020204" pitchFamily="34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ภาพรวมของระบบปัจจุบัน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ปัญหาที่พบในระบบปัจจุบัน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เป้าหมายของระบบที่พึงประสงค์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ภาพรวมของระบบที่พึงประสงค์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คุณลักษณะของผู้ใช้ระบบ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06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ea typeface="Source Sans Pro" panose="020B0503030403020204" pitchFamily="34" charset="0"/>
                          <a:cs typeface="SP SUAN DUSIT" panose="02000000000000000000" pitchFamily="2" charset="0"/>
                        </a:rPr>
                        <a:t>ข้อสมมติฐาน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007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039570"/>
              </p:ext>
            </p:extLst>
          </p:nvPr>
        </p:nvGraphicFramePr>
        <p:xfrm>
          <a:off x="2351584" y="1340768"/>
          <a:ext cx="864096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44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Functional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Requirements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3.1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ฟังก์ชันหลักของระบบทั้งหมด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ฟังก์ชัน/โมดูล-1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รายละเอียดของฟังก์ชัน (สร้างแบบจำลองประกอบ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ถ้าจำเป็น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)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การบรรลุเป้าหมายที่ต้องการ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445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ตัวอย่างความต้องการ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104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77090"/>
              </p:ext>
            </p:extLst>
          </p:nvPr>
        </p:nvGraphicFramePr>
        <p:xfrm>
          <a:off x="1991544" y="666150"/>
          <a:ext cx="9037004" cy="5301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56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ฟังก์ชัน/โมดูล-2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50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รายละเอียดของฟังก์ชัน (สร้างแบบจำลองประกอบ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ถ้าจำเป็น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)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การบรรลุเป้าหมายที่ต้องการ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ตัวอย่างความต้องการ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ฟังก์ชัน/โมดูล-3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3.4.2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8614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188776"/>
              </p:ext>
            </p:extLst>
          </p:nvPr>
        </p:nvGraphicFramePr>
        <p:xfrm>
          <a:off x="1919536" y="1124744"/>
          <a:ext cx="907300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8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05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Non-Functional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Requirements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ประสิทธิภาพ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ความได้ผลของเครื่องมืออรรถประโยชน์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ระบบรักษาความปลอดภัยของระบบ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ความปลอดภัยในการใช้งาน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สมรรถภาพ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ส่วนประสานกับผู้ใช้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ใช้งานได้ดี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3152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961806"/>
              </p:ext>
            </p:extLst>
          </p:nvPr>
        </p:nvGraphicFramePr>
        <p:xfrm>
          <a:off x="1523492" y="822960"/>
          <a:ext cx="914501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3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ความน่าเชื่อถือ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ความถูกต้องแม่นยำ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การนำไปใช้ได้อีก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ง่ายต่อการใช้งาน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ความสามารถทำงานร่วมกันได้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ความสามารถเข้ากันได้กับระบบอื่น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มีการกำหนดระดับความเป็นส่วนตัว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สามารถดูแลระบบได้ง่าย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147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736189"/>
              </p:ext>
            </p:extLst>
          </p:nvPr>
        </p:nvGraphicFramePr>
        <p:xfrm>
          <a:off x="1847528" y="836712"/>
          <a:ext cx="849694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การขยายระบบในอนาคต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ความสามารถในการดูแลรักษา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4.18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ความสามารถในการทดสอบ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Design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Constraint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Project Requirement (Optional)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6.1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การประมาณการขนาดของซอฟต์แวร์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6.2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การประมาณแรงงานการผลิตซอฟต์แวร์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06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6.3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การประมาณการต้นทุน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3732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873340"/>
              </p:ext>
            </p:extLst>
          </p:nvPr>
        </p:nvGraphicFramePr>
        <p:xfrm>
          <a:off x="1775520" y="1124744"/>
          <a:ext cx="8435280" cy="484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1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16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Chapter/Section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Topic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ตารางการทำงาน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Platform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ที่ใช้ในการพัฒนา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เงื่อนไขที่ใช้ในการยอมรับ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Appendices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A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ประเด็นที่อยู่ในระหว่างศึกษา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(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Pending Issues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)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B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อภิธานศัพท์ (</a:t>
                      </a:r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Glossary</a:t>
                      </a:r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16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ดัชนี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(</a:t>
                      </a:r>
                      <a:r>
                        <a:rPr lang="en-US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Index</a:t>
                      </a:r>
                      <a:r>
                        <a:rPr lang="th-TH" sz="3200" b="1" baseline="0" dirty="0"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)</a:t>
                      </a:r>
                      <a:endParaRPr lang="th-TH" sz="3200" b="1" dirty="0"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7073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</a:t>
            </a:r>
          </a:p>
        </p:txBody>
      </p:sp>
      <p:sp>
        <p:nvSpPr>
          <p:cNvPr id="270339" name="Rectangle 3"/>
          <p:cNvSpPr>
            <a:spLocks noGrp="1"/>
          </p:cNvSpPr>
          <p:nvPr>
            <p:ph type="body" idx="1"/>
          </p:nvPr>
        </p:nvSpPr>
        <p:spPr>
          <a:xfrm>
            <a:off x="1199456" y="1803400"/>
            <a:ext cx="9956223" cy="4775200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การตรวจสอบความต้องการ</a:t>
            </a:r>
          </a:p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คือ ขั้นตอนสุดท้ายก่อนนำไปสู่การออกแบบ เป็นการวิเคราะห์และตรวจหาข้อผิดพลาดหรือปัญหาที่อาจเกิดขึ้นจากการทับซ้อนความต้องการมีความสำคัญ เพราะเมื่อเกิดปัญหาจะทำให้เกิดข้อผิดพลาดของซอฟต์แวร์ ส่งผลต่องบประมาณ</a:t>
            </a:r>
          </a:p>
        </p:txBody>
      </p:sp>
    </p:spTree>
    <p:extLst>
      <p:ext uri="{BB962C8B-B14F-4D97-AF65-F5344CB8AC3E}">
        <p14:creationId xmlns:p14="http://schemas.microsoft.com/office/powerpoint/2010/main" val="141098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10183296" cy="4768240"/>
          </a:xfrm>
        </p:spPr>
        <p:txBody>
          <a:bodyPr>
            <a:normAutofit/>
          </a:bodyPr>
          <a:lstStyle/>
          <a:p>
            <a:pPr algn="thaiDist">
              <a:lnSpc>
                <a:spcPct val="80000"/>
              </a:lnSpc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	กระบวนการที่จะทำให้วิศวกรรมซอฟต์แวร์ เข้าใจและเข้าถึงความต้องการของลูกค้าได้อย่างแท้จริง </a:t>
            </a:r>
            <a:r>
              <a:rPr lang="th-TH" sz="3200" b="1" dirty="0">
                <a:solidFill>
                  <a:srgbClr val="692AA2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ด้วยการสกัดความต้องการ ตรวจสอบ และนิยามความต้องการ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เพื่อนำไปสร้างเป็นข้อกำหนดความต้องการด้านระบบหรือซอฟต์แวร์ ที่จะใช้เป็นจุดเริ่มต้นในการพัฒนาระบบในขั้นตอนต่อไป [Jawadekar, 2004] </a:t>
            </a:r>
          </a:p>
          <a:p>
            <a:pPr marL="201168" lvl="1" indent="0" algn="thaiDist">
              <a:lnSpc>
                <a:spcPct val="80000"/>
              </a:lnSpc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นอกจากนี้ วิศวกรรมความต้องการยังรวมไปถึงกระบวนการควบคุมการเปลี่ยนแปลงของความต้องการที่จะเกิดขึ้นด้วย เรียกว่า “การจัดการความต้องการ (Requirement Management)” ดังนั้น การวิศวกรรมความต้องการจึงช่วยให้ซอฟต์แวร์ที่ผลิตออกมา สามารถแก้ปัญหาหรือช่วยสนับสนุนการทำงานของลูกค้าได้อย่างถูกต้องตรงตามความต้องการที่แท้จริง โดย</a:t>
            </a:r>
            <a:r>
              <a:rPr lang="th-TH" sz="32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เป้าหมายของวิศวกรรมความต้องการ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ก็คือ การสร้างและบำรุงเอกสารข้อกำหนดความต้องการ ทั้งทางด้านระบบและด้านซอฟต์แวร์ ให้เป็นเอกสารที่มีคุณภาพที่สุด</a:t>
            </a:r>
          </a:p>
          <a:p>
            <a:pPr marL="201168" lvl="1" indent="0" algn="thaiDist">
              <a:lnSpc>
                <a:spcPct val="80000"/>
              </a:lnSpc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     </a:t>
            </a:r>
          </a:p>
        </p:txBody>
      </p:sp>
    </p:spTree>
    <p:extLst>
      <p:ext uri="{BB962C8B-B14F-4D97-AF65-F5344CB8AC3E}">
        <p14:creationId xmlns:p14="http://schemas.microsoft.com/office/powerpoint/2010/main" val="23581658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การตรวจสอบเอกสารข้อกำหนดความต้องการ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ควรตรวจสอบตามลักษณะดังนี้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มีความเที่ยงตรง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V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alidity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มีความสอดคล้อง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C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onsistency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มีความครบถ้วนสมบูรณ์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C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ompleteness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มีความเป็นไปได้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F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easibility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สามารถพิสูจน์ได้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V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erifiability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443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Grp="1"/>
          </p:cNvSpPr>
          <p:nvPr>
            <p:ph type="body" idx="1"/>
          </p:nvPr>
        </p:nvSpPr>
        <p:spPr>
          <a:xfrm>
            <a:off x="1199456" y="1700808"/>
            <a:ext cx="9937104" cy="43951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มีความเที่ยงตรง (</a:t>
            </a:r>
            <a:r>
              <a:rPr lang="en-US" sz="32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</a:t>
            </a:r>
            <a:r>
              <a:rPr lang="th-TH" sz="32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alidity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การกำหนดความต้องการจะตอบสนองความต้องการของผู้ใช้ ทุก ๆ กลุ่มอย่างเท่าเทียม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ความต้องการควรเกิดจากความต้องการของผู้ใช่อย่างทั่วถึงและยุติธรรม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มีความสอดคล้อง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onsistency)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ความต้องการในเอกสารจะต้องไม่ขัดแย้งกัน</a:t>
            </a:r>
          </a:p>
          <a:p>
            <a:pPr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51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Grp="1"/>
          </p:cNvSpPr>
          <p:nvPr>
            <p:ph type="body" idx="1"/>
          </p:nvPr>
        </p:nvSpPr>
        <p:spPr>
          <a:xfrm>
            <a:off x="1199456" y="1772816"/>
            <a:ext cx="9289032" cy="42797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CC00CC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มีความครบถ้วนสมบูรณ์ (</a:t>
            </a:r>
            <a:r>
              <a:rPr lang="en-US" sz="3200" b="1" dirty="0" err="1">
                <a:solidFill>
                  <a:srgbClr val="CC00CC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</a:t>
            </a:r>
            <a:r>
              <a:rPr lang="th-TH" sz="3200" b="1" dirty="0" err="1">
                <a:solidFill>
                  <a:srgbClr val="CC00CC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ompleteness</a:t>
            </a:r>
            <a:r>
              <a:rPr lang="th-TH" sz="3200" b="1" dirty="0">
                <a:solidFill>
                  <a:srgbClr val="CC00CC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เอกสารต้องระบุรายละเอียดฟังก์ชันและบริการครบถ้วน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มีความเป็นไปได้ (</a:t>
            </a:r>
            <a:r>
              <a:rPr lang="en-US" sz="3200" b="1" dirty="0" err="1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</a:t>
            </a:r>
            <a:r>
              <a:rPr lang="th-TH" sz="3200" b="1" dirty="0" err="1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easibility</a:t>
            </a: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เพื่อให้มั่นใจว่าความต้องการที่ระบุในเอกสารสามารถพัฒนาระบบได้จริง 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เทคโนโลยี งบประมาณ และระยะเวลาในการพัฒนา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สามารถพิสูจน์ได้ (</a:t>
            </a:r>
            <a:r>
              <a:rPr lang="en-US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</a:t>
            </a:r>
            <a:r>
              <a:rPr lang="th-TH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erifiability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 ความต้องการจะต้องพิสูจน์เพื่อหาความจริงได้ 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สามารถทดสอบ ทดลอง ให้เห็นถึงการทำงานจริงของระบบ</a:t>
            </a:r>
          </a:p>
          <a:p>
            <a:pPr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626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10255304" cy="455221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เทคนิคในการตรวจสอบความต้องการ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การทบทวนความต้องการ (requirment review) </a:t>
            </a:r>
          </a:p>
          <a:p>
            <a:pPr marL="400050" lvl="1" indent="0" algn="ju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โดยมีการตรวจสอบเอกสารอย่างละเอียด เพื่อหาข้อผิดพลาดตามลักษณะต่างๆ </a:t>
            </a:r>
          </a:p>
          <a:p>
            <a:pPr marL="400050" lvl="1" indent="0" algn="ju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การทบทวนความต้องการอาจเป็นแบบทางการหรือไม่เป็นทางการก็ได้ขึ้นอยู่กับองค์กร</a:t>
            </a:r>
          </a:p>
          <a:p>
            <a:pPr marL="400050" lvl="1" indent="0" algn="ju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การทบทวนแบบไม่เป็นทางการ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Informal Review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ทีมทบทวนจะนำเอกสารความต้องการมาพิจารณาหาข้อผิดพลาดร่วมกับผู้มีส่วนได้ส่วนเสียและผู้รับเหมาช่วง</a:t>
            </a:r>
          </a:p>
          <a:p>
            <a:pPr marL="400050" lvl="1" indent="0" algn="ju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การทบทวนแบบเป็นทางการ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Formal Review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ทีมทบทวนจะต้องพิจารณาความต้องการร่วมกับผู้ใช้ทีละรายการ</a:t>
            </a:r>
          </a:p>
        </p:txBody>
      </p:sp>
    </p:spTree>
    <p:extLst>
      <p:ext uri="{BB962C8B-B14F-4D97-AF65-F5344CB8AC3E}">
        <p14:creationId xmlns:p14="http://schemas.microsoft.com/office/powerpoint/2010/main" val="6470334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/>
          </p:cNvSpPr>
          <p:nvPr>
            <p:ph type="body" idx="1"/>
          </p:nvPr>
        </p:nvSpPr>
        <p:spPr>
          <a:xfrm>
            <a:off x="407368" y="1772816"/>
            <a:ext cx="10729192" cy="4516760"/>
          </a:xfrm>
        </p:spPr>
        <p:txBody>
          <a:bodyPr>
            <a:noAutofit/>
          </a:bodyPr>
          <a:lstStyle/>
          <a:p>
            <a:pPr marL="800100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สามารถพิสูจน์ได้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Verification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ความต้องการนั้นต้องสามารถพิสูจน์การทำงานหรือทดลองได้</a:t>
            </a:r>
          </a:p>
          <a:p>
            <a:pPr marL="800100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สามารถเข้าใจได้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Comprehensibility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ผู้ใช้สามารถเข้าใจในความต้องการนั้นหรือไม่</a:t>
            </a:r>
          </a:p>
          <a:p>
            <a:pPr marL="800100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สามารถยอนกลับไปตรวจสอบได้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Traceability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สามารถย้อนกลับไปตรวจสอบแหล่งที่มาของความต้องการ เมื่อต้องมีการเปลี่ยนแปลง</a:t>
            </a:r>
          </a:p>
          <a:p>
            <a:pPr marL="800100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สามารถดัดแปลงได้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Adaptability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ความต้องการจะต้องสามารถดัดแปลงได้โดยไม่ส่งผลกระทบต่อระบบ</a:t>
            </a:r>
          </a:p>
        </p:txBody>
      </p:sp>
    </p:spTree>
    <p:extLst>
      <p:ext uri="{BB962C8B-B14F-4D97-AF65-F5344CB8AC3E}">
        <p14:creationId xmlns:p14="http://schemas.microsoft.com/office/powerpoint/2010/main" val="11126777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/>
          </p:cNvSpPr>
          <p:nvPr>
            <p:ph type="body" idx="1"/>
          </p:nvPr>
        </p:nvSpPr>
        <p:spPr>
          <a:xfrm>
            <a:off x="1271464" y="1737360"/>
            <a:ext cx="9884216" cy="49428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การจัดทำต้นแบบ (prototyping)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เป็นการสร้างต้นแบบของระบบ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Executable Model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เพื่อสาธิตให้ลูกค้าหรือผู้ใช้ระบบดู หรือทดลองใช้ด้วยตนเอง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 ตรวจสอบว่าตรงตามความต้องการของลูกค้าหรือไม่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 เป็นวิธีที่ช่วยรวบรวมความต้องการที่เกิดขึ้นใหม่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เป็นเทคนิคที่ดีในการตรวจสอบความต้องการ  มีความชัดเจน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การสร้างต้นแบบต้องใช้เงินทุนสูง แต่ได้ผลลัพธ์ที่ดี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เป็นเทคนิคที่ดีที่สุดอย่างหนึ่ง เหมาะแก่การลงทุน </a:t>
            </a:r>
          </a:p>
        </p:txBody>
      </p:sp>
    </p:spTree>
    <p:extLst>
      <p:ext uri="{BB962C8B-B14F-4D97-AF65-F5344CB8AC3E}">
        <p14:creationId xmlns:p14="http://schemas.microsoft.com/office/powerpoint/2010/main" val="542380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/>
          </p:cNvSpPr>
          <p:nvPr>
            <p:ph type="body" idx="1"/>
          </p:nvPr>
        </p:nvSpPr>
        <p:spPr>
          <a:xfrm>
            <a:off x="1271464" y="1772816"/>
            <a:ext cx="10081120" cy="4907384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การสร้างแบบทดสอบ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</a:t>
            </a:r>
            <a:r>
              <a:rPr lang="th-TH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est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-</a:t>
            </a:r>
            <a:r>
              <a:rPr lang="en-US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</a:t>
            </a:r>
            <a:r>
              <a:rPr lang="th-TH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ase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G</a:t>
            </a:r>
            <a:r>
              <a:rPr lang="th-TH" sz="3200" b="1" dirty="0" err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eneration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    - โดยนำแบบทดสอบนั้นไปออกแบบหรือพัฒนาระบบขึ้นใช้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ถ้าทำได้ยาก ควรพิจารณาความต้องการนั้นใหม่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มักใช้กับการพัฒนาซอฟต์แวร์แบบ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Extreme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Programming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658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/>
          </p:cNvSpPr>
          <p:nvPr>
            <p:ph type="body" idx="1"/>
          </p:nvPr>
        </p:nvSpPr>
        <p:spPr>
          <a:xfrm>
            <a:off x="1127448" y="1844824"/>
            <a:ext cx="9937104" cy="48353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ข้อแนะนำสำหรับการตรวจสอบความต้องการ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ทีมงานตรวจสอบความต้องการ  ควรเป็นทีมงานอื่น ที่ไม่ใช่ทีมพัฒนา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 หากพบข้อผิดพลาดควรแก้ไขให้ถูกต้องและจัดทำเอกสารพร้อมกับเสนอวิธีแก้ไขปัญหา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 ทุกครั้งที่มีการแก้ไขข้อมูลความต้องการ ต้องมั่นใจว่ามีความสอดคล้องและถูกต้องเสมอ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 ควรระบุเทคนิคหรือวิธีการที่ใช้ในการตรวจสอบความต้องการไว้ในสัญญา</a:t>
            </a:r>
            <a:endParaRPr lang="th-TH" sz="32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515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Grp="1"/>
          </p:cNvSpPr>
          <p:nvPr>
            <p:ph type="body" idx="1"/>
          </p:nvPr>
        </p:nvSpPr>
        <p:spPr>
          <a:xfrm>
            <a:off x="1199456" y="1772816"/>
            <a:ext cx="10009112" cy="4323184"/>
          </a:xfrm>
        </p:spPr>
        <p:txBody>
          <a:bodyPr/>
          <a:lstStyle/>
          <a:p>
            <a:pPr algn="thaiDist">
              <a:buFont typeface="Wingdings" pitchFamily="2" charset="2"/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กระบวนการทำความเข้าใจและควบคุมความเปลี่ยนแปลงของความต้องการของระบบ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[Sommerville, 2007]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สามารถเริ่มดำเนินการได้ทันทีที่จัดทำเอกสารข้อกำหนดความต้องการฉบับร่างเสร็จ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การวางแผนการจัดการความต้องการ ควรเริ่มตั้งแต่ขั้นตอนการสกัดความต้องการ</a:t>
            </a:r>
          </a:p>
          <a:p>
            <a:pPr algn="thaiDist"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     โดยที่ความต้องการในระบบมักเปลี่ยนแปลงไปตลอดช่วงชีวิตของระบบ การจัดการความต้องการเป็นชุดของกิจกรรมที่ช่วยให้ทีมงานกำหนดกลไกในการควบคุมและติดตามความสำเร็จและการเปลี่ยนแปลงความต้องการ ณ เวลาใดเวลาหนึ่งขณะที่โครงการดำเนินไป</a:t>
            </a:r>
          </a:p>
          <a:p>
            <a:pPr algn="thaiDist"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FDD5A4A-6EB1-5CA1-41EC-83E310D3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046838"/>
            <a:ext cx="8208912" cy="563563"/>
          </a:xfrm>
        </p:spPr>
        <p:txBody>
          <a:bodyPr>
            <a:noAutofit/>
          </a:bodyPr>
          <a:lstStyle/>
          <a:p>
            <a:r>
              <a:rPr lang="th-TH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6. การจัดการความต้องการ</a:t>
            </a:r>
            <a:r>
              <a:rPr lang="en-US" sz="40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(Requirement Management)</a:t>
            </a:r>
            <a:endParaRPr lang="th-TH" sz="4000" b="1" dirty="0">
              <a:solidFill>
                <a:srgbClr val="FF66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628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Rectangle 3"/>
          <p:cNvSpPr>
            <a:spLocks noGrp="1"/>
          </p:cNvSpPr>
          <p:nvPr>
            <p:ph type="body" idx="1"/>
          </p:nvPr>
        </p:nvSpPr>
        <p:spPr>
          <a:xfrm>
            <a:off x="1199456" y="1700808"/>
            <a:ext cx="9937104" cy="439519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สาเหตุของการเปลี่ยนแปลงความต้องการ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มีผู้ใช้หลายกลุ่มซึ่งมีความต้องการต่างกัน จึงมีความขัดแย้งกัน จำเป็นต้องมีการปรับสมดุลความต้องการใหม่ 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เกิดความขัดแย้งระหว่างผู้ใช้ที่จ่ายเงินลงทุน กับผู้ใช้ที่เป็นผู้ใช้ระบบโดยตรง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มีการเปลี่ยนสภาพแวดล้อมทางธุรกิจและเทคโนโลยีภายหลังมีการติดตั้งใช้ระบบงาน</a:t>
            </a:r>
          </a:p>
          <a:p>
            <a:pPr>
              <a:buFont typeface="Wingdings" pitchFamily="2" charset="2"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2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1" name="Rectangle 3"/>
          <p:cNvSpPr>
            <a:spLocks noGrp="1"/>
          </p:cNvSpPr>
          <p:nvPr>
            <p:ph type="body" idx="1"/>
          </p:nvPr>
        </p:nvSpPr>
        <p:spPr>
          <a:xfrm>
            <a:off x="1097280" y="1916832"/>
            <a:ext cx="10058400" cy="4207768"/>
          </a:xfrm>
        </p:spPr>
        <p:txBody>
          <a:bodyPr>
            <a:normAutofit/>
          </a:bodyPr>
          <a:lstStyle/>
          <a:p>
            <a:pPr marL="0" indent="0" algn="thaiDist">
              <a:buClr>
                <a:schemeClr val="tx1"/>
              </a:buClr>
              <a:buNone/>
            </a:pP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กิจกรรมของวิศวกรรมความต้องการ จะรวมอยู่ในระยะการวิเคราะห์ความต้องการของกระบวนการผลิตซอฟต์แวร์</a:t>
            </a:r>
          </a:p>
          <a:p>
            <a:pPr marL="0" indent="0" algn="thaiDist">
              <a:buClr>
                <a:schemeClr val="tx1"/>
              </a:buClr>
              <a:buNone/>
            </a:pP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เป็นกิจกรรมที่ต้องดำเนินการอย่างเป็นลำดับขั้นตอน มีกระบวนการและทีมงานเฉพาะ </a:t>
            </a:r>
          </a:p>
          <a:p>
            <a:pPr marL="0" indent="0" algn="thaiDist">
              <a:buClr>
                <a:schemeClr val="tx1"/>
              </a:buClr>
              <a:buNone/>
            </a:pP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มีลักษณะการทำซ้ำในแต่ละระยะของการผลิตซอฟต์แวร์ เพื่อให้เป็นเอกสารความต้องการที่มีประสิทธิภาพปัจจุบัน</a:t>
            </a:r>
          </a:p>
          <a:p>
            <a:pPr marL="0" indent="0" algn="thaiDist">
              <a:buClr>
                <a:schemeClr val="tx1"/>
              </a:buClr>
              <a:buNone/>
            </a:pP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แบบจำลองของกระบวนการวิศวกรรมความต้องการมีหลายรูปแบบไม่ว่าจะเป็น </a:t>
            </a: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Waterfall </a:t>
            </a: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หรือ </a:t>
            </a: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Spiral</a:t>
            </a: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ตามการประยุกต์ใช้ของแต่ละองค์กร จึงทำให้ขั้นตอนของกระบวนการมีจำนวนแตกต่างกัน</a:t>
            </a:r>
          </a:p>
          <a:p>
            <a:pPr marL="514350" indent="-514350" algn="thaiDist">
              <a:buClr>
                <a:schemeClr val="tx1"/>
              </a:buClr>
              <a:buFont typeface="+mj-lt"/>
              <a:buAutoNum type="arabicPeriod"/>
            </a:pPr>
            <a:endParaRPr lang="th-TH" sz="32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0108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097280" y="1844824"/>
            <a:ext cx="10183296" cy="4835376"/>
          </a:xfrm>
        </p:spPr>
        <p:txBody>
          <a:bodyPr/>
          <a:lstStyle/>
          <a:p>
            <a:pPr algn="thaiDist"/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 </a:t>
            </a:r>
          </a:p>
          <a:p>
            <a:pPr algn="thaiDist"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1. จำแนกความต้องการที่เปลี่ยนแปลงและความต้องการที่ไม่เปลี่ยนแปลง </a:t>
            </a:r>
          </a:p>
          <a:p>
            <a:pPr algn="thaiDist"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2. วางแผนการจัดการความต้องการ โดยระบุความเป็นเอกลักษณ์ให้กับทุกความต้องการ กำหนดกิจกรรมการประเมินผล กำหนดความสัมพันธ์ของความต้องการแต่ละรายการและใช้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Case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Tool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เข้าช่วยจัดการความต้องการ</a:t>
            </a:r>
          </a:p>
          <a:p>
            <a:pPr algn="thaiDist">
              <a:buFont typeface="Wingdings" pitchFamily="2" charset="2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3. จัดการกับการเปลี่ยนแปลงความต้องการ เพื่อให้การเปลี่ยนแปลงทั้งหมดที่เกิดขึ้นมีความสอดคล้องกัน โดยอาศัยหลักการจัดการโครงแบบของระบบ</a:t>
            </a:r>
          </a:p>
        </p:txBody>
      </p:sp>
    </p:spTree>
    <p:extLst>
      <p:ext uri="{BB962C8B-B14F-4D97-AF65-F5344CB8AC3E}">
        <p14:creationId xmlns:p14="http://schemas.microsoft.com/office/powerpoint/2010/main" val="18755138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097280" y="1916832"/>
            <a:ext cx="9570720" cy="4763368"/>
          </a:xfrm>
        </p:spPr>
        <p:txBody>
          <a:bodyPr/>
          <a:lstStyle/>
          <a:p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ความต้องการที่เปลี่ยนแปลงและไม่เปลี่ยนแปลง</a:t>
            </a:r>
          </a:p>
          <a:p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วิวัฒนาการของความต้องการ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แบ่งความต้องการออกเป็น 2 ประเภท</a:t>
            </a:r>
          </a:p>
          <a:p>
            <a:pPr lvl="1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ความต้องการที่ไม่เปลี่ยนแปลง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Enduring Requirement) </a:t>
            </a:r>
          </a:p>
          <a:p>
            <a:pPr lvl="1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เป็นความต้องการแบบคงที่ ไม่เปลี่ยนแปลงได้ง่าย</a:t>
            </a:r>
          </a:p>
          <a:p>
            <a:pPr lvl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เป็นความต้องการที่เกิดจากการทำงานหลักของธุรกิจในแต่ละวัน </a:t>
            </a:r>
          </a:p>
          <a:p>
            <a:pPr lvl="1"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ความต้องการที่เปลี่ยนแปลง (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Volatile Requirement)</a:t>
            </a:r>
          </a:p>
          <a:p>
            <a:pPr lvl="1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ความต้องการที่มีการเปลี่ยนแปลงอยู่เสมอในระหว่างการพัฒนาระบบหรือหลังจากการติดตั้งระบบเพื่อใช้งานไปแล้ว</a:t>
            </a:r>
          </a:p>
        </p:txBody>
      </p:sp>
    </p:spTree>
    <p:extLst>
      <p:ext uri="{BB962C8B-B14F-4D97-AF65-F5344CB8AC3E}">
        <p14:creationId xmlns:p14="http://schemas.microsoft.com/office/powerpoint/2010/main" val="36635051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097280" y="1124744"/>
            <a:ext cx="10058400" cy="5308848"/>
          </a:xfrm>
        </p:spPr>
        <p:txBody>
          <a:bodyPr>
            <a:noAutofit/>
          </a:bodyPr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การจัดการความต้องการเป็นกระบวนการที่ต้องใช้งบประมาณค่อนข้างสูง</a:t>
            </a:r>
          </a:p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การวางแผนก่อนเริ่มดำเนินงาน ตามกิจกรรมต่อไปนี้</a:t>
            </a:r>
          </a:p>
          <a:p>
            <a:pPr marL="201168" lvl="1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จำแนกความต้องการ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Identification)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ทีมงานต้องทำการระบุความเป็นเอกลักษณ์ให้กับทุกความต้องการ เพื่อไม่ให้ความต้องการซ้ำซ้อนกัน และเพื่อการอ้างอิง</a:t>
            </a:r>
          </a:p>
          <a:p>
            <a:pPr marL="201168" lvl="1" indent="0" algn="thaiDist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กระบวนการจัดการการเปลี่ยนแปลง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Change Management Process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ทีมงานต้องกำหนดกิจกรรมในการประเมินผลกระทบและต้นทุนที่เกิดจากการเปลี่ยนแปลง</a:t>
            </a:r>
          </a:p>
          <a:p>
            <a:pPr marL="201168" lvl="1" indent="0" algn="thaiDist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นโยบายการสืบหา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Traceability Policy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เป็นการกำหนดความสัมพันธ์ระหว่างความต้องการแต่ละรายการ และเก็บบันทึก เพื่อประโยชน์ในการบำรุงรักษา</a:t>
            </a:r>
          </a:p>
          <a:p>
            <a:pPr marL="201168" lvl="1" indent="0" algn="thaiDist">
              <a:buNone/>
            </a:pP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 CASE Tool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ทีมงานต้องสรรหาเครื่องมือเข้ามาสนับสนุนกระบวนการจัดการความต้องการ เครื่องมือจะช่วยให้จัดการข้อมูลได้ง่ายขึ้น</a:t>
            </a:r>
          </a:p>
        </p:txBody>
      </p:sp>
    </p:spTree>
    <p:extLst>
      <p:ext uri="{BB962C8B-B14F-4D97-AF65-F5344CB8AC3E}">
        <p14:creationId xmlns:p14="http://schemas.microsoft.com/office/powerpoint/2010/main" val="14917085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10058400" cy="4696232"/>
          </a:xfrm>
        </p:spPr>
        <p:txBody>
          <a:bodyPr/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การจัดการความต้องการ จะพิจารณาในเรื่องของ</a:t>
            </a:r>
            <a:r>
              <a:rPr lang="th-TH" sz="32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ความสัมพันธ์ระหว่างความต้องการกับการออกแบบระบบเมื่อเกิดการเปลี่ยนแปลง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จะต้องทำการออกแบบหรือแก้ไขในส่วนนั้นใหม่การเปลี่ยนแปลงความต้องการย่อมส่งผลกระทบต่อส่วนอื่นที่สัมพันธ์กัน การสืบหาส่วนที่ได้รับผลกระทบหรือแหล่งที่มาของความต้องการจึงมีความจำเป็น</a:t>
            </a:r>
          </a:p>
        </p:txBody>
      </p:sp>
    </p:spTree>
    <p:extLst>
      <p:ext uri="{BB962C8B-B14F-4D97-AF65-F5344CB8AC3E}">
        <p14:creationId xmlns:p14="http://schemas.microsoft.com/office/powerpoint/2010/main" val="23523878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127448" y="1844824"/>
            <a:ext cx="10081120" cy="4588768"/>
          </a:xfrm>
        </p:spPr>
        <p:txBody>
          <a:bodyPr/>
          <a:lstStyle/>
          <a:p>
            <a:pPr algn="thaiDist"/>
            <a:r>
              <a:rPr lang="th-TH" sz="3200" b="1" u="sng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การสืบหา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แบ่งออกเป็น 3 ชนิด ดังนี้</a:t>
            </a:r>
          </a:p>
          <a:p>
            <a:pPr marL="201168" lvl="1" indent="0" algn="thaiDist">
              <a:buNone/>
            </a:pPr>
            <a:r>
              <a:rPr lang="th-TH" sz="28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การสืบหาแหล่งที่มา (</a:t>
            </a:r>
            <a:r>
              <a:rPr lang="en-US" sz="28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Source Traceability</a:t>
            </a:r>
            <a:r>
              <a:rPr lang="th-TH" sz="28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เป็นการสืบหาแหล่งที่มาของการเปลี่ยนแปลง เพื่อสอบถามถึงเหตุและช่วงเวลาการนำเสนอให้เปลี่ยน</a:t>
            </a:r>
          </a:p>
          <a:p>
            <a:pPr marL="201168" lvl="1" indent="0" algn="thaiDist">
              <a:buNone/>
            </a:pPr>
            <a:r>
              <a:rPr 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การสืบหาความต้องการ (</a:t>
            </a:r>
            <a:r>
              <a:rPr lang="en-US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Requirement Traceability</a:t>
            </a:r>
            <a:r>
              <a:rPr 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เป็นการสืบหาจำนวนความต้องการที่ได้รับผลกระทบจากการเปลี่ยนแปลง</a:t>
            </a:r>
          </a:p>
          <a:p>
            <a:pPr marL="201168" lvl="1" indent="0" algn="thaiDist">
              <a:buNone/>
            </a:pPr>
            <a:r>
              <a:rPr lang="th-TH" sz="28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 การสืบหาในส่วนการออกแบบ (</a:t>
            </a:r>
            <a:r>
              <a:rPr lang="en-US" sz="28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Design Traceability</a:t>
            </a:r>
            <a:r>
              <a:rPr lang="th-TH" sz="28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เป็นการสืบหาส่วนการออกแบบจากความต้องการที่เปลี่ยนแปลง เพื่อทำการแก้ไขให้ถูกต้อง</a:t>
            </a:r>
            <a:endParaRPr lang="th-TH" sz="28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949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/>
          </p:cNvSpPr>
          <p:nvPr>
            <p:ph type="body" idx="1"/>
          </p:nvPr>
        </p:nvSpPr>
        <p:spPr>
          <a:xfrm>
            <a:off x="1097280" y="1844824"/>
            <a:ext cx="10058400" cy="4588768"/>
          </a:xfrm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การจัดการความต้องการต้องให้ความสำคัญกับรายละเอียดต่าง ๆ ของความต้องการ ระบบขนาดใหญ่ ย่อมต้องมีความต้องการจำนวนมาก ส่งผลให้การจัดการมีความยุ่งยากและต้องใช้เวลานานจำเป็นต้องนำเครื่องมือเข้ามาช่วยสนับสนุนกระบวนการจัดการความต้องการ</a:t>
            </a:r>
          </a:p>
          <a:p>
            <a:pPr algn="thaiDist"/>
            <a:r>
              <a:rPr lang="th-TH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วิศวกรรมซอฟต์แวร์มี </a:t>
            </a:r>
            <a:r>
              <a:rPr lang="en-US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CASE Tool </a:t>
            </a:r>
            <a:r>
              <a:rPr lang="th-TH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ที่สนับสนุนงานสำคัญของกระบวนการ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แหล่งจัดเก็บความต้องการ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Requirement Storage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การจัดการกับการเปลี่ยนแปลง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Change Management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การจัดการความสามารถสืบหาได้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Traceability Management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เมื่อมีการเปลี่ยนแปลงความต้องการ ทีมงานหรือองค์กรต้องมีกระบวนการจัดการกับการเปลี่ยนแปลง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Requirement Change Management)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เพื่อให้การเปลี่ยนแปลงที่เกิดขึ้นมีความสอดคล้องกับส่วนอื่นที่สัมพันธ์กัน และอยู่ภายใต้การควบคุมอย่างเป็นทางการ กระบวนการจัดการการเปลี่ยนแปลงจะเกี่ยวข้องกับการวิเคราะห์ถึงความคุ้มค่า เมื่อต้องเปลี่ยนแปลง</a:t>
            </a:r>
          </a:p>
        </p:txBody>
      </p:sp>
    </p:spTree>
    <p:extLst>
      <p:ext uri="{BB962C8B-B14F-4D97-AF65-F5344CB8AC3E}">
        <p14:creationId xmlns:p14="http://schemas.microsoft.com/office/powerpoint/2010/main" val="18717078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กระบวนการวิศวกรรมความต้องการ</a:t>
            </a:r>
          </a:p>
        </p:txBody>
      </p:sp>
      <p:graphicFrame>
        <p:nvGraphicFramePr>
          <p:cNvPr id="1843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367213" y="1989139"/>
          <a:ext cx="5854700" cy="391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086245" imgH="2731728" progId="">
                  <p:embed/>
                </p:oleObj>
              </mc:Choice>
              <mc:Fallback>
                <p:oleObj name="Visio" r:id="rId2" imgW="4086245" imgH="2731728" progId="">
                  <p:embed/>
                  <p:pic>
                    <p:nvPicPr>
                      <p:cNvPr id="184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1989139"/>
                        <a:ext cx="5854700" cy="391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1703512" y="2204865"/>
            <a:ext cx="2279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ความต้องการประเภทต่างๆ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2901950" y="3429001"/>
            <a:ext cx="20826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>
                <a:latin typeface="SP SUAN DUSIT" panose="02000000000000000000" pitchFamily="2" charset="0"/>
                <a:cs typeface="SP SUAN DUSIT" panose="02000000000000000000" pitchFamily="2" charset="0"/>
              </a:rPr>
              <a:t>แบบจำลองความต้องการ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4005263" y="4430714"/>
            <a:ext cx="1994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>
                <a:latin typeface="SP SUAN DUSIT" panose="02000000000000000000" pitchFamily="2" charset="0"/>
                <a:cs typeface="SP SUAN DUSIT" panose="02000000000000000000" pitchFamily="2" charset="0"/>
              </a:rPr>
              <a:t>ข้อกำหนดความต้องการ</a:t>
            </a:r>
          </a:p>
        </p:txBody>
      </p:sp>
      <p:sp>
        <p:nvSpPr>
          <p:cNvPr id="18439" name="Text Box 11"/>
          <p:cNvSpPr txBox="1">
            <a:spLocks noChangeArrowheads="1"/>
          </p:cNvSpPr>
          <p:nvPr/>
        </p:nvSpPr>
        <p:spPr bwMode="auto">
          <a:xfrm>
            <a:off x="4295776" y="5445126"/>
            <a:ext cx="2584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>
                <a:latin typeface="SP SUAN DUSIT" panose="02000000000000000000" pitchFamily="2" charset="0"/>
                <a:cs typeface="SP SUAN DUSIT" panose="02000000000000000000" pitchFamily="2" charset="0"/>
              </a:rPr>
              <a:t>เอกสารข้อกำหนดความต้องการ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115774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916832"/>
            <a:ext cx="10009112" cy="426911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กระบวนการที่จะเข้าถึงความต้องการที่แท้จริง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สกัดความต้องการ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วิเคราะห์ความต้องการ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กำหนดหรือนิยามความต้องการ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ตรวจสอบความต้องการ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จัดการความต้องการ</a:t>
            </a:r>
          </a:p>
          <a:p>
            <a:pPr eaLnBrk="1" hangingPunct="1"/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เป้าหมาย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คือ การสร้างและบำรุงเอกสารข้อกำหนดความต้องการทั้งด้านระบบและด้านซอฟท์แวร์ให้เป็นเอกสารที่มีคุณภาพ</a:t>
            </a:r>
          </a:p>
        </p:txBody>
      </p:sp>
    </p:spTree>
    <p:extLst>
      <p:ext uri="{BB962C8B-B14F-4D97-AF65-F5344CB8AC3E}">
        <p14:creationId xmlns:p14="http://schemas.microsoft.com/office/powerpoint/2010/main" val="331990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449" y="1628800"/>
            <a:ext cx="9262542" cy="4916488"/>
          </a:xfrm>
        </p:spPr>
        <p:txBody>
          <a:bodyPr/>
          <a:lstStyle/>
          <a:p>
            <a:pPr eaLnBrk="1" hangingPunct="1"/>
            <a:r>
              <a:rPr lang="th-TH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สกัดความต้องการ </a:t>
            </a:r>
            <a:r>
              <a:rPr lang="en-US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(Requirement Elicitation)</a:t>
            </a:r>
            <a:endParaRPr lang="th-TH" sz="3200" b="1" dirty="0">
              <a:solidFill>
                <a:srgbClr val="C0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รวบรวมความต้องการและเข้าใจปัญหาของระบบงาน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ความจำเป็นของการนำซอฟท์แวร์มาใช้งาน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ความต้องการจากกลุ่มผู้ใช้</a:t>
            </a:r>
          </a:p>
          <a:p>
            <a:pPr eaLnBrk="1" hangingPunct="1"/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วิเคราะห์ความต้องการ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(Requirement Analysis)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ศึกษาและประเมินความต้องการที่รวบรวมได้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จัดลำดับความสำคัญของความต้องการ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สร้างแบบจำลองระดับแนวคิด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(Conceptual Model)</a:t>
            </a:r>
          </a:p>
          <a:p>
            <a:pPr lvl="1" eaLnBrk="1" hangingPunct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ประชุมและนำเสนอ</a:t>
            </a:r>
          </a:p>
        </p:txBody>
      </p:sp>
    </p:spTree>
    <p:extLst>
      <p:ext uri="{BB962C8B-B14F-4D97-AF65-F5344CB8AC3E}">
        <p14:creationId xmlns:p14="http://schemas.microsoft.com/office/powerpoint/2010/main" val="2018424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1550</TotalTime>
  <Words>4445</Words>
  <Application>Microsoft Office PowerPoint</Application>
  <PresentationFormat>Widescreen</PresentationFormat>
  <Paragraphs>468</Paragraphs>
  <Slides>66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5" baseType="lpstr">
      <vt:lpstr>Angsana New</vt:lpstr>
      <vt:lpstr>Arial</vt:lpstr>
      <vt:lpstr>Calibri</vt:lpstr>
      <vt:lpstr>Calibri Light</vt:lpstr>
      <vt:lpstr>CordiaUPC</vt:lpstr>
      <vt:lpstr>SP SUAN DUSIT</vt:lpstr>
      <vt:lpstr>Wingdings</vt:lpstr>
      <vt:lpstr>Retrospect</vt:lpstr>
      <vt:lpstr>Visio</vt:lpstr>
      <vt:lpstr>Chapter 9 : Requirement</vt:lpstr>
      <vt:lpstr>Outline of this presentation</vt:lpstr>
      <vt:lpstr>1. ความหมายของวิศวกรรมความต้องการ</vt:lpstr>
      <vt:lpstr>PowerPoint Presentation</vt:lpstr>
      <vt:lpstr>PowerPoint Presentation</vt:lpstr>
      <vt:lpstr>PowerPoint Presentation</vt:lpstr>
      <vt:lpstr>2. กระบวนการวิศวกรรมความต้องการ</vt:lpstr>
      <vt:lpstr>PowerPoint Presentation</vt:lpstr>
      <vt:lpstr>PowerPoint Presentation</vt:lpstr>
      <vt:lpstr>PowerPoint Presentation</vt:lpstr>
      <vt:lpstr>PowerPoint Presentation</vt:lpstr>
      <vt:lpstr>3. การสกัดความต้องการ (Requirement Elicitation)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การวิเคราะห์ความต้องการ (Requirement Analysis)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การกำหนดความต้องการ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ตัวอย่างเอกสาร SRS (IEEE830,1993 [Jawadekar, 2005]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การจัดการความต้องการ (Requirement Management)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164</cp:revision>
  <dcterms:created xsi:type="dcterms:W3CDTF">1997-11-07T14:07:18Z</dcterms:created>
  <dcterms:modified xsi:type="dcterms:W3CDTF">2025-03-24T07:50:21Z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